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0E2C"/>
    <a:srgbClr val="29123A"/>
    <a:srgbClr val="4A20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2" d="100"/>
          <a:sy n="92" d="100"/>
        </p:scale>
        <p:origin x="13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E8007FA-5FEF-4646-9BB7-761D1ADED463}"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824287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8007FA-5FEF-4646-9BB7-761D1ADED463}"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1751495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8007FA-5FEF-4646-9BB7-761D1ADED463}"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74719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8007FA-5FEF-4646-9BB7-761D1ADED463}"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170822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007FA-5FEF-4646-9BB7-761D1ADED463}" type="datetimeFigureOut">
              <a:rPr lang="en-US" smtClean="0"/>
              <a:t>8/5/2014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222501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E8007FA-5FEF-4646-9BB7-761D1ADED463}"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43253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8007FA-5FEF-4646-9BB7-761D1ADED463}" type="datetimeFigureOut">
              <a:rPr lang="en-US" smtClean="0"/>
              <a:t>8/5/2014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2547975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E8007FA-5FEF-4646-9BB7-761D1ADED463}" type="datetimeFigureOut">
              <a:rPr lang="en-US" smtClean="0"/>
              <a:t>8/5/2014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307151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007FA-5FEF-4646-9BB7-761D1ADED463}" type="datetimeFigureOut">
              <a:rPr lang="en-US" smtClean="0"/>
              <a:t>8/5/2014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2019825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07FA-5FEF-4646-9BB7-761D1ADED463}"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319474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07FA-5FEF-4646-9BB7-761D1ADED463}" type="datetimeFigureOut">
              <a:rPr lang="en-US" smtClean="0"/>
              <a:t>8/5/2014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D8C38-F9C3-4829-B953-5092EC3EA01C}" type="slidenum">
              <a:rPr lang="en-US" smtClean="0"/>
              <a:t>‹#›</a:t>
            </a:fld>
            <a:endParaRPr lang="en-US"/>
          </a:p>
        </p:txBody>
      </p:sp>
    </p:spTree>
    <p:extLst>
      <p:ext uri="{BB962C8B-B14F-4D97-AF65-F5344CB8AC3E}">
        <p14:creationId xmlns:p14="http://schemas.microsoft.com/office/powerpoint/2010/main" val="127486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007FA-5FEF-4646-9BB7-761D1ADED463}" type="datetimeFigureOut">
              <a:rPr lang="en-US" smtClean="0"/>
              <a:t>8/5/2014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7D8C38-F9C3-4829-B953-5092EC3EA01C}" type="slidenum">
              <a:rPr lang="en-US" smtClean="0"/>
              <a:t>‹#›</a:t>
            </a:fld>
            <a:endParaRPr lang="en-US"/>
          </a:p>
        </p:txBody>
      </p:sp>
    </p:spTree>
    <p:extLst>
      <p:ext uri="{BB962C8B-B14F-4D97-AF65-F5344CB8AC3E}">
        <p14:creationId xmlns:p14="http://schemas.microsoft.com/office/powerpoint/2010/main" val="720939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0500" y="0"/>
            <a:ext cx="5143500" cy="6858000"/>
          </a:xfrm>
          <a:prstGeom prst="rect">
            <a:avLst/>
          </a:prstGeom>
        </p:spPr>
      </p:pic>
      <p:sp>
        <p:nvSpPr>
          <p:cNvPr id="5" name="TextBox 4"/>
          <p:cNvSpPr txBox="1"/>
          <p:nvPr/>
        </p:nvSpPr>
        <p:spPr>
          <a:xfrm>
            <a:off x="0" y="0"/>
            <a:ext cx="4000500" cy="2062103"/>
          </a:xfrm>
          <a:prstGeom prst="rect">
            <a:avLst/>
          </a:prstGeom>
          <a:noFill/>
        </p:spPr>
        <p:txBody>
          <a:bodyPr wrap="square" rtlCol="0">
            <a:spAutoFit/>
          </a:bodyPr>
          <a:lstStyle/>
          <a:p>
            <a:r>
              <a:rPr lang="en-US" sz="3200" b="1" dirty="0" smtClean="0">
                <a:solidFill>
                  <a:srgbClr val="FFFF00"/>
                </a:solidFill>
              </a:rPr>
              <a:t>Do you believe enough to follow?</a:t>
            </a:r>
          </a:p>
          <a:p>
            <a:endParaRPr lang="en-US" sz="3200" dirty="0">
              <a:solidFill>
                <a:srgbClr val="FFFF00"/>
              </a:solidFill>
            </a:endParaRPr>
          </a:p>
          <a:p>
            <a:r>
              <a:rPr lang="en-US" sz="3200" b="1" dirty="0" smtClean="0">
                <a:solidFill>
                  <a:srgbClr val="FFFF00"/>
                </a:solidFill>
              </a:rPr>
              <a:t>John 8.31-59</a:t>
            </a:r>
            <a:endParaRPr lang="en-US" sz="3200" b="1" dirty="0">
              <a:solidFill>
                <a:srgbClr val="FFFF00"/>
              </a:solidFill>
            </a:endParaRPr>
          </a:p>
        </p:txBody>
      </p:sp>
      <p:sp>
        <p:nvSpPr>
          <p:cNvPr id="6" name="Flowchart: Connector 5"/>
          <p:cNvSpPr/>
          <p:nvPr/>
        </p:nvSpPr>
        <p:spPr>
          <a:xfrm>
            <a:off x="6096000" y="4122627"/>
            <a:ext cx="82378" cy="7867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91742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4031873"/>
          </a:xfrm>
          <a:prstGeom prst="rect">
            <a:avLst/>
          </a:prstGeom>
          <a:noFill/>
        </p:spPr>
        <p:txBody>
          <a:bodyPr wrap="square" rtlCol="0">
            <a:spAutoFit/>
          </a:bodyPr>
          <a:lstStyle/>
          <a:p>
            <a:r>
              <a:rPr lang="en-US" sz="3200" dirty="0">
                <a:solidFill>
                  <a:schemeClr val="bg1"/>
                </a:solidFill>
              </a:rPr>
              <a:t>John </a:t>
            </a:r>
            <a:r>
              <a:rPr lang="en-US" sz="3200" dirty="0" smtClean="0">
                <a:solidFill>
                  <a:schemeClr val="bg1"/>
                </a:solidFill>
              </a:rPr>
              <a:t>8.38: “I </a:t>
            </a:r>
            <a:r>
              <a:rPr lang="en-US" sz="3200" dirty="0">
                <a:solidFill>
                  <a:schemeClr val="bg1"/>
                </a:solidFill>
              </a:rPr>
              <a:t>am telling you the things I have seen while with the Father; as for you, </a:t>
            </a:r>
            <a:r>
              <a:rPr lang="en-US" sz="3200" dirty="0">
                <a:solidFill>
                  <a:srgbClr val="FF0000"/>
                </a:solidFill>
              </a:rPr>
              <a:t>practice</a:t>
            </a:r>
            <a:r>
              <a:rPr lang="en-US" sz="3200" dirty="0">
                <a:solidFill>
                  <a:srgbClr val="FFFF00"/>
                </a:solidFill>
              </a:rPr>
              <a:t> the things you have heard from the Father</a:t>
            </a:r>
            <a:r>
              <a:rPr lang="en-US" sz="3200" dirty="0" smtClean="0">
                <a:solidFill>
                  <a:srgbClr val="FFFF00"/>
                </a:solidFill>
              </a:rPr>
              <a:t>!”</a:t>
            </a:r>
          </a:p>
          <a:p>
            <a:endParaRPr lang="en-US" sz="3200" dirty="0">
              <a:solidFill>
                <a:schemeClr val="bg1"/>
              </a:solidFill>
            </a:endParaRPr>
          </a:p>
          <a:p>
            <a:endParaRPr lang="en-US" sz="3200" dirty="0" smtClean="0">
              <a:solidFill>
                <a:srgbClr val="FFFF00"/>
              </a:solidFill>
            </a:endParaRPr>
          </a:p>
          <a:p>
            <a:r>
              <a:rPr lang="en-US" sz="3200" dirty="0" smtClean="0">
                <a:solidFill>
                  <a:srgbClr val="FFFF00"/>
                </a:solidFill>
              </a:rPr>
              <a:t>NET:  a </a:t>
            </a:r>
            <a:r>
              <a:rPr lang="en-US" sz="3200" dirty="0" smtClean="0">
                <a:solidFill>
                  <a:srgbClr val="FF0000"/>
                </a:solidFill>
              </a:rPr>
              <a:t>command</a:t>
            </a:r>
            <a:r>
              <a:rPr lang="en-US" sz="3200" dirty="0" smtClean="0">
                <a:solidFill>
                  <a:srgbClr val="FFFF00"/>
                </a:solidFill>
              </a:rPr>
              <a:t> to obey God</a:t>
            </a:r>
          </a:p>
          <a:p>
            <a:endParaRPr lang="en-US" sz="3200" dirty="0">
              <a:solidFill>
                <a:srgbClr val="FFFF00"/>
              </a:solidFill>
            </a:endParaRPr>
          </a:p>
          <a:p>
            <a:r>
              <a:rPr lang="en-US" sz="3200" dirty="0" smtClean="0">
                <a:solidFill>
                  <a:srgbClr val="FFFF00"/>
                </a:solidFill>
              </a:rPr>
              <a:t>NIV:  a </a:t>
            </a:r>
            <a:r>
              <a:rPr lang="en-US" sz="3200" dirty="0" smtClean="0">
                <a:solidFill>
                  <a:srgbClr val="FF0000"/>
                </a:solidFill>
              </a:rPr>
              <a:t>description</a:t>
            </a:r>
            <a:r>
              <a:rPr lang="en-US" sz="3200" dirty="0" smtClean="0">
                <a:solidFill>
                  <a:srgbClr val="FFFF00"/>
                </a:solidFill>
              </a:rPr>
              <a:t> of obeying Satan</a:t>
            </a:r>
            <a:endParaRPr lang="en-US" sz="3200" dirty="0">
              <a:solidFill>
                <a:srgbClr val="FFFF00"/>
              </a:solidFill>
            </a:endParaRPr>
          </a:p>
        </p:txBody>
      </p:sp>
    </p:spTree>
    <p:extLst>
      <p:ext uri="{BB962C8B-B14F-4D97-AF65-F5344CB8AC3E}">
        <p14:creationId xmlns:p14="http://schemas.microsoft.com/office/powerpoint/2010/main" val="6419760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2554545"/>
          </a:xfrm>
          <a:prstGeom prst="rect">
            <a:avLst/>
          </a:prstGeom>
          <a:noFill/>
        </p:spPr>
        <p:txBody>
          <a:bodyPr wrap="square" rtlCol="0">
            <a:spAutoFit/>
          </a:bodyPr>
          <a:lstStyle/>
          <a:p>
            <a:r>
              <a:rPr lang="en-US" sz="3200" dirty="0">
                <a:solidFill>
                  <a:schemeClr val="bg1"/>
                </a:solidFill>
              </a:rPr>
              <a:t>John </a:t>
            </a:r>
            <a:r>
              <a:rPr lang="en-US" sz="3200" dirty="0" smtClean="0">
                <a:solidFill>
                  <a:schemeClr val="bg1"/>
                </a:solidFill>
              </a:rPr>
              <a:t>8.39-40</a:t>
            </a:r>
            <a:r>
              <a:rPr lang="en-US" sz="3200" dirty="0">
                <a:solidFill>
                  <a:schemeClr val="bg1"/>
                </a:solidFill>
              </a:rPr>
              <a:t>:  </a:t>
            </a:r>
            <a:r>
              <a:rPr lang="en-US" sz="3200" dirty="0" smtClean="0">
                <a:solidFill>
                  <a:schemeClr val="bg1"/>
                </a:solidFill>
              </a:rPr>
              <a:t>They </a:t>
            </a:r>
            <a:r>
              <a:rPr lang="en-US" sz="3200" dirty="0">
                <a:solidFill>
                  <a:schemeClr val="bg1"/>
                </a:solidFill>
              </a:rPr>
              <a:t>answered him, “Abraham is our father!” Jesus replied, “</a:t>
            </a:r>
            <a:r>
              <a:rPr lang="en-US" sz="3200" dirty="0">
                <a:solidFill>
                  <a:srgbClr val="FF0000"/>
                </a:solidFill>
              </a:rPr>
              <a:t>If you are Abraham's children, you would be doing the deeds of Abraham</a:t>
            </a:r>
            <a:r>
              <a:rPr lang="en-US" sz="3200" dirty="0">
                <a:solidFill>
                  <a:schemeClr val="bg1"/>
                </a:solidFill>
              </a:rPr>
              <a:t>.  But now you are trying to kill me, a man who has told you the truth I heard from God. Abraham did not do this!”</a:t>
            </a:r>
          </a:p>
        </p:txBody>
      </p:sp>
    </p:spTree>
    <p:extLst>
      <p:ext uri="{BB962C8B-B14F-4D97-AF65-F5344CB8AC3E}">
        <p14:creationId xmlns:p14="http://schemas.microsoft.com/office/powerpoint/2010/main" val="2410102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001643"/>
          </a:xfrm>
          <a:prstGeom prst="rect">
            <a:avLst/>
          </a:prstGeom>
          <a:noFill/>
        </p:spPr>
        <p:txBody>
          <a:bodyPr wrap="square" rtlCol="0">
            <a:spAutoFit/>
          </a:bodyPr>
          <a:lstStyle/>
          <a:p>
            <a:r>
              <a:rPr lang="en-US" sz="3200" dirty="0">
                <a:solidFill>
                  <a:schemeClr val="bg1"/>
                </a:solidFill>
              </a:rPr>
              <a:t>John 8.41-43: </a:t>
            </a:r>
            <a:r>
              <a:rPr lang="en-US" sz="3200" dirty="0" smtClean="0">
                <a:solidFill>
                  <a:schemeClr val="bg1"/>
                </a:solidFill>
              </a:rPr>
              <a:t>“</a:t>
            </a:r>
            <a:r>
              <a:rPr lang="en-US" sz="3200" dirty="0">
                <a:solidFill>
                  <a:schemeClr val="bg1"/>
                </a:solidFill>
              </a:rPr>
              <a:t>You people are doing the deeds of your father.”  Then they said to Jesus, “We were not born as a result of immorality! We have only one Father, God himself.”  Jesus replied, “</a:t>
            </a:r>
            <a:r>
              <a:rPr lang="en-US" sz="3200" dirty="0">
                <a:solidFill>
                  <a:srgbClr val="FF0000"/>
                </a:solidFill>
              </a:rPr>
              <a:t>If God were your Father, you would love me</a:t>
            </a:r>
            <a:r>
              <a:rPr lang="en-US" sz="3200" dirty="0">
                <a:solidFill>
                  <a:schemeClr val="bg1"/>
                </a:solidFill>
              </a:rPr>
              <a:t>, for I have come from God and am now here. I have not come on my own initiative, but he sent me. Why don't you understand what I am saying? It is because </a:t>
            </a:r>
            <a:r>
              <a:rPr lang="en-US" sz="3200" dirty="0">
                <a:solidFill>
                  <a:srgbClr val="FFFF00"/>
                </a:solidFill>
              </a:rPr>
              <a:t>you cannot accept my teaching</a:t>
            </a:r>
            <a:r>
              <a:rPr lang="en-US" sz="3200" dirty="0" smtClean="0">
                <a:solidFill>
                  <a:schemeClr val="bg1"/>
                </a:solidFill>
              </a:rPr>
              <a:t>.”</a:t>
            </a:r>
          </a:p>
          <a:p>
            <a:endParaRPr lang="en-US" sz="3200" dirty="0">
              <a:solidFill>
                <a:schemeClr val="bg1"/>
              </a:solidFill>
            </a:endParaRPr>
          </a:p>
          <a:p>
            <a:r>
              <a:rPr lang="en-US" sz="3200" dirty="0" smtClean="0">
                <a:solidFill>
                  <a:srgbClr val="FFFF00"/>
                </a:solidFill>
              </a:rPr>
              <a:t>“you are not able to hear my word”</a:t>
            </a:r>
          </a:p>
          <a:p>
            <a:r>
              <a:rPr lang="en-US" sz="3200" dirty="0" smtClean="0">
                <a:solidFill>
                  <a:srgbClr val="FFFF00"/>
                </a:solidFill>
              </a:rPr>
              <a:t> = they will not accept it, will not honor and obey it</a:t>
            </a:r>
          </a:p>
        </p:txBody>
      </p:sp>
      <p:cxnSp>
        <p:nvCxnSpPr>
          <p:cNvPr id="3" name="Straight Arrow Connector 2"/>
          <p:cNvCxnSpPr/>
          <p:nvPr/>
        </p:nvCxnSpPr>
        <p:spPr>
          <a:xfrm flipH="1">
            <a:off x="4399005" y="4061254"/>
            <a:ext cx="1524000" cy="87321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8503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046988"/>
          </a:xfrm>
          <a:prstGeom prst="rect">
            <a:avLst/>
          </a:prstGeom>
          <a:noFill/>
        </p:spPr>
        <p:txBody>
          <a:bodyPr wrap="square" rtlCol="0">
            <a:spAutoFit/>
          </a:bodyPr>
          <a:lstStyle/>
          <a:p>
            <a:r>
              <a:rPr lang="en-US" sz="3200" dirty="0">
                <a:solidFill>
                  <a:schemeClr val="bg1"/>
                </a:solidFill>
              </a:rPr>
              <a:t>John 8.44: </a:t>
            </a:r>
            <a:r>
              <a:rPr lang="en-US" sz="3200" dirty="0" smtClean="0">
                <a:solidFill>
                  <a:schemeClr val="bg1"/>
                </a:solidFill>
              </a:rPr>
              <a:t>“</a:t>
            </a:r>
            <a:r>
              <a:rPr lang="en-US" sz="3200" dirty="0">
                <a:solidFill>
                  <a:srgbClr val="FF0000"/>
                </a:solidFill>
              </a:rPr>
              <a:t>You people are from your father the devil, and you want to do what your father desires</a:t>
            </a:r>
            <a:r>
              <a:rPr lang="en-US" sz="3200" dirty="0">
                <a:solidFill>
                  <a:schemeClr val="bg1"/>
                </a:solidFill>
              </a:rPr>
              <a:t>. He was a murderer from the beginning, and does not uphold the truth, because there is no truth in him. Whenever he lies, he speaks according to his own nature, because he is a liar and the father of lies. </a:t>
            </a:r>
          </a:p>
        </p:txBody>
      </p:sp>
    </p:spTree>
    <p:extLst>
      <p:ext uri="{BB962C8B-B14F-4D97-AF65-F5344CB8AC3E}">
        <p14:creationId xmlns:p14="http://schemas.microsoft.com/office/powerpoint/2010/main" val="2658616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John 8.44: </a:t>
            </a:r>
            <a:r>
              <a:rPr lang="en-US" sz="3200" dirty="0" smtClean="0">
                <a:solidFill>
                  <a:schemeClr val="bg1"/>
                </a:solidFill>
              </a:rPr>
              <a:t>“</a:t>
            </a:r>
            <a:r>
              <a:rPr lang="en-US" sz="3200" dirty="0">
                <a:solidFill>
                  <a:schemeClr val="bg1"/>
                </a:solidFill>
              </a:rPr>
              <a:t>You people are from your father the devil, and you want to do what your father desires. </a:t>
            </a:r>
            <a:r>
              <a:rPr lang="en-US" sz="3200" dirty="0">
                <a:solidFill>
                  <a:srgbClr val="FFFF00"/>
                </a:solidFill>
              </a:rPr>
              <a:t>He was a murderer from the beginning, and does not uphold the truth, because there is no truth in him. Whenever he lies, he speaks according to his own nature, because he is a liar and the father of lies</a:t>
            </a:r>
            <a:r>
              <a:rPr lang="en-US" sz="3200" dirty="0">
                <a:solidFill>
                  <a:schemeClr val="bg1"/>
                </a:solidFill>
              </a:rPr>
              <a:t>. </a:t>
            </a:r>
            <a:endParaRPr lang="en-US" sz="3200" dirty="0" smtClean="0">
              <a:solidFill>
                <a:schemeClr val="bg1"/>
              </a:solidFill>
            </a:endParaRPr>
          </a:p>
          <a:p>
            <a:endParaRPr lang="en-US" sz="3200" dirty="0" smtClean="0">
              <a:solidFill>
                <a:schemeClr val="bg1"/>
              </a:solidFill>
            </a:endParaRPr>
          </a:p>
          <a:p>
            <a:endParaRPr lang="en-US" sz="3200" dirty="0">
              <a:solidFill>
                <a:schemeClr val="bg1"/>
              </a:solidFill>
            </a:endParaRPr>
          </a:p>
          <a:p>
            <a:r>
              <a:rPr lang="en-US" sz="3200" dirty="0" smtClean="0">
                <a:solidFill>
                  <a:srgbClr val="FFFF00"/>
                </a:solidFill>
              </a:rPr>
              <a:t>Satan…</a:t>
            </a:r>
          </a:p>
          <a:p>
            <a:pPr marL="457200" indent="-457200">
              <a:buFont typeface="Wingdings" panose="05000000000000000000" pitchFamily="2" charset="2"/>
              <a:buChar char="§"/>
            </a:pPr>
            <a:r>
              <a:rPr lang="en-US" sz="3200" dirty="0" smtClean="0">
                <a:solidFill>
                  <a:srgbClr val="FFFF00"/>
                </a:solidFill>
              </a:rPr>
              <a:t>introduced death into the world</a:t>
            </a:r>
          </a:p>
          <a:p>
            <a:pPr marL="457200" indent="-457200">
              <a:buFont typeface="Wingdings" panose="05000000000000000000" pitchFamily="2" charset="2"/>
              <a:buChar char="§"/>
            </a:pPr>
            <a:r>
              <a:rPr lang="en-US" sz="3200" dirty="0" smtClean="0">
                <a:solidFill>
                  <a:srgbClr val="FFFF00"/>
                </a:solidFill>
              </a:rPr>
              <a:t>has caused the death of some people</a:t>
            </a:r>
          </a:p>
          <a:p>
            <a:pPr marL="457200" indent="-457200">
              <a:buFont typeface="Wingdings" panose="05000000000000000000" pitchFamily="2" charset="2"/>
              <a:buChar char="§"/>
            </a:pPr>
            <a:r>
              <a:rPr lang="en-US" sz="3200" dirty="0" smtClean="0">
                <a:solidFill>
                  <a:srgbClr val="FFFF00"/>
                </a:solidFill>
              </a:rPr>
              <a:t>lied in the first temptation</a:t>
            </a:r>
          </a:p>
          <a:p>
            <a:pPr marL="457200" indent="-457200">
              <a:buFont typeface="Wingdings" panose="05000000000000000000" pitchFamily="2" charset="2"/>
              <a:buChar char="§"/>
            </a:pPr>
            <a:r>
              <a:rPr lang="en-US" sz="3200" dirty="0" smtClean="0">
                <a:solidFill>
                  <a:srgbClr val="FFFF00"/>
                </a:solidFill>
              </a:rPr>
              <a:t>promotes deception</a:t>
            </a:r>
            <a:endParaRPr lang="en-US" sz="3200" dirty="0">
              <a:solidFill>
                <a:srgbClr val="FFFF00"/>
              </a:solidFill>
            </a:endParaRPr>
          </a:p>
        </p:txBody>
      </p:sp>
    </p:spTree>
    <p:extLst>
      <p:ext uri="{BB962C8B-B14F-4D97-AF65-F5344CB8AC3E}">
        <p14:creationId xmlns:p14="http://schemas.microsoft.com/office/powerpoint/2010/main" val="3121595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046988"/>
          </a:xfrm>
          <a:prstGeom prst="rect">
            <a:avLst/>
          </a:prstGeom>
          <a:noFill/>
        </p:spPr>
        <p:txBody>
          <a:bodyPr wrap="square" rtlCol="0">
            <a:spAutoFit/>
          </a:bodyPr>
          <a:lstStyle/>
          <a:p>
            <a:r>
              <a:rPr lang="en-US" sz="3200" dirty="0">
                <a:solidFill>
                  <a:schemeClr val="bg1"/>
                </a:solidFill>
              </a:rPr>
              <a:t>John 8.45-47: </a:t>
            </a:r>
            <a:r>
              <a:rPr lang="en-US" sz="3200" dirty="0" smtClean="0">
                <a:solidFill>
                  <a:schemeClr val="bg1"/>
                </a:solidFill>
              </a:rPr>
              <a:t> “</a:t>
            </a:r>
            <a:r>
              <a:rPr lang="en-US" sz="3200" dirty="0">
                <a:solidFill>
                  <a:schemeClr val="bg1"/>
                </a:solidFill>
              </a:rPr>
              <a:t>But because I am telling you the truth, you do not believe me.  </a:t>
            </a:r>
            <a:r>
              <a:rPr lang="en-US" sz="3200" dirty="0">
                <a:solidFill>
                  <a:srgbClr val="FFFF00"/>
                </a:solidFill>
              </a:rPr>
              <a:t>Who among you can prove me guilty of any sin? </a:t>
            </a:r>
            <a:r>
              <a:rPr lang="en-US" sz="3200" dirty="0">
                <a:solidFill>
                  <a:schemeClr val="bg1"/>
                </a:solidFill>
              </a:rPr>
              <a:t>If I am telling you the truth, why don't you believe me?  The one who belongs to God listens and responds to God's words. You don't listen and respond, because you don't belong to God.”</a:t>
            </a:r>
          </a:p>
        </p:txBody>
      </p:sp>
    </p:spTree>
    <p:extLst>
      <p:ext uri="{BB962C8B-B14F-4D97-AF65-F5344CB8AC3E}">
        <p14:creationId xmlns:p14="http://schemas.microsoft.com/office/powerpoint/2010/main" val="28357528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001643"/>
          </a:xfrm>
          <a:prstGeom prst="rect">
            <a:avLst/>
          </a:prstGeom>
          <a:noFill/>
        </p:spPr>
        <p:txBody>
          <a:bodyPr wrap="square" rtlCol="0">
            <a:spAutoFit/>
          </a:bodyPr>
          <a:lstStyle/>
          <a:p>
            <a:r>
              <a:rPr lang="en-US" sz="3200" dirty="0">
                <a:solidFill>
                  <a:schemeClr val="bg1"/>
                </a:solidFill>
              </a:rPr>
              <a:t>John 8.48-51:  The Judeans replied, “Aren't we correct in saying that you are a Samaritan and are possessed by a demon?”  Jesus answered, “I am not possessed by a demon, but I honor my Father– and yet you dishonor me.  I am not trying to get praise for myself. There is one who demands it, and he also judges.  </a:t>
            </a:r>
            <a:endParaRPr lang="en-US" sz="3200" dirty="0" smtClean="0">
              <a:solidFill>
                <a:schemeClr val="bg1"/>
              </a:solidFill>
            </a:endParaRPr>
          </a:p>
          <a:p>
            <a:r>
              <a:rPr lang="en-US" sz="3200" dirty="0" smtClean="0">
                <a:solidFill>
                  <a:srgbClr val="FF0000"/>
                </a:solidFill>
              </a:rPr>
              <a:t>I </a:t>
            </a:r>
            <a:r>
              <a:rPr lang="en-US" sz="3200" dirty="0">
                <a:solidFill>
                  <a:srgbClr val="FF0000"/>
                </a:solidFill>
              </a:rPr>
              <a:t>tell you the solemn truth</a:t>
            </a:r>
            <a:r>
              <a:rPr lang="en-US" sz="3200" dirty="0">
                <a:solidFill>
                  <a:schemeClr val="bg1"/>
                </a:solidFill>
              </a:rPr>
              <a:t>, </a:t>
            </a:r>
            <a:r>
              <a:rPr lang="en-US" sz="3200" dirty="0">
                <a:solidFill>
                  <a:srgbClr val="FFFF00"/>
                </a:solidFill>
              </a:rPr>
              <a:t>if anyone obeys my </a:t>
            </a:r>
            <a:r>
              <a:rPr lang="en-US" sz="3200" dirty="0" smtClean="0">
                <a:solidFill>
                  <a:srgbClr val="FFFF00"/>
                </a:solidFill>
              </a:rPr>
              <a:t>			teaching</a:t>
            </a:r>
            <a:r>
              <a:rPr lang="en-US" sz="3200" dirty="0">
                <a:solidFill>
                  <a:srgbClr val="FFFF00"/>
                </a:solidFill>
              </a:rPr>
              <a:t>, he will </a:t>
            </a:r>
            <a:r>
              <a:rPr lang="en-US" sz="3200" u="sng" dirty="0">
                <a:solidFill>
                  <a:srgbClr val="FFFF00"/>
                </a:solidFill>
              </a:rPr>
              <a:t>never see death</a:t>
            </a:r>
            <a:r>
              <a:rPr lang="en-US" sz="3200" dirty="0" smtClean="0">
                <a:solidFill>
                  <a:schemeClr val="bg1"/>
                </a:solidFill>
              </a:rPr>
              <a:t>.”</a:t>
            </a:r>
          </a:p>
          <a:p>
            <a:endParaRPr lang="en-US" sz="3200" dirty="0">
              <a:solidFill>
                <a:schemeClr val="bg1"/>
              </a:solidFill>
            </a:endParaRPr>
          </a:p>
          <a:p>
            <a:r>
              <a:rPr lang="el-GR" sz="3200" dirty="0" smtClean="0">
                <a:solidFill>
                  <a:srgbClr val="FF0000"/>
                </a:solidFill>
              </a:rPr>
              <a:t>ἀμὴν ἀμὴν </a:t>
            </a:r>
            <a:r>
              <a:rPr lang="en-US" sz="3200" dirty="0" smtClean="0">
                <a:solidFill>
                  <a:srgbClr val="FF0000"/>
                </a:solidFill>
              </a:rPr>
              <a:t>= truly </a:t>
            </a:r>
            <a:r>
              <a:rPr lang="en-US" sz="3200" dirty="0" err="1" smtClean="0">
                <a:solidFill>
                  <a:srgbClr val="FF0000"/>
                </a:solidFill>
              </a:rPr>
              <a:t>truly</a:t>
            </a:r>
            <a:r>
              <a:rPr lang="en-US" sz="3200" dirty="0" smtClean="0">
                <a:solidFill>
                  <a:srgbClr val="FF0000"/>
                </a:solidFill>
              </a:rPr>
              <a:t>			</a:t>
            </a:r>
            <a:r>
              <a:rPr lang="en-US" sz="3200" dirty="0" smtClean="0">
                <a:solidFill>
                  <a:srgbClr val="FFFF00"/>
                </a:solidFill>
              </a:rPr>
              <a:t>always have</a:t>
            </a:r>
          </a:p>
          <a:p>
            <a:r>
              <a:rPr lang="en-US" sz="3200" dirty="0">
                <a:solidFill>
                  <a:srgbClr val="FFFF00"/>
                </a:solidFill>
              </a:rPr>
              <a:t>	</a:t>
            </a:r>
            <a:r>
              <a:rPr lang="en-US" sz="3200" dirty="0" smtClean="0">
                <a:solidFill>
                  <a:srgbClr val="FFFF00"/>
                </a:solidFill>
              </a:rPr>
              <a:t>						spiritual life</a:t>
            </a:r>
          </a:p>
          <a:p>
            <a:endParaRPr lang="en-US" sz="3200" dirty="0">
              <a:solidFill>
                <a:schemeClr val="bg1"/>
              </a:solidFill>
            </a:endParaRPr>
          </a:p>
        </p:txBody>
      </p:sp>
      <p:cxnSp>
        <p:nvCxnSpPr>
          <p:cNvPr id="3" name="Straight Arrow Connector 2"/>
          <p:cNvCxnSpPr/>
          <p:nvPr/>
        </p:nvCxnSpPr>
        <p:spPr>
          <a:xfrm>
            <a:off x="807308" y="3517557"/>
            <a:ext cx="0" cy="88144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923902" y="3958281"/>
            <a:ext cx="0" cy="58076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9342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John </a:t>
            </a:r>
            <a:r>
              <a:rPr lang="en-US" sz="3200" dirty="0" smtClean="0">
                <a:solidFill>
                  <a:schemeClr val="bg1"/>
                </a:solidFill>
              </a:rPr>
              <a:t>8.51:  “</a:t>
            </a:r>
            <a:r>
              <a:rPr lang="en-US" sz="3200" dirty="0" smtClean="0">
                <a:solidFill>
                  <a:srgbClr val="FF0000"/>
                </a:solidFill>
              </a:rPr>
              <a:t>I </a:t>
            </a:r>
            <a:r>
              <a:rPr lang="en-US" sz="3200" dirty="0">
                <a:solidFill>
                  <a:srgbClr val="FF0000"/>
                </a:solidFill>
              </a:rPr>
              <a:t>tell you the solemn truth</a:t>
            </a:r>
            <a:r>
              <a:rPr lang="en-US" sz="3200" dirty="0">
                <a:solidFill>
                  <a:schemeClr val="bg1"/>
                </a:solidFill>
              </a:rPr>
              <a:t>, </a:t>
            </a:r>
            <a:endParaRPr lang="en-US" sz="3200" dirty="0" smtClean="0">
              <a:solidFill>
                <a:schemeClr val="bg1"/>
              </a:solidFill>
            </a:endParaRPr>
          </a:p>
          <a:p>
            <a:r>
              <a:rPr lang="en-US" sz="3200" dirty="0" smtClean="0">
                <a:solidFill>
                  <a:schemeClr val="bg1"/>
                </a:solidFill>
              </a:rPr>
              <a:t>if </a:t>
            </a:r>
            <a:r>
              <a:rPr lang="en-US" sz="3200" dirty="0">
                <a:solidFill>
                  <a:schemeClr val="bg1"/>
                </a:solidFill>
              </a:rPr>
              <a:t>anyone obeys my </a:t>
            </a:r>
            <a:r>
              <a:rPr lang="en-US" sz="3200" dirty="0" smtClean="0">
                <a:solidFill>
                  <a:schemeClr val="bg1"/>
                </a:solidFill>
              </a:rPr>
              <a:t>teaching</a:t>
            </a:r>
            <a:r>
              <a:rPr lang="en-US" sz="3200" dirty="0">
                <a:solidFill>
                  <a:schemeClr val="bg1"/>
                </a:solidFill>
              </a:rPr>
              <a:t>, </a:t>
            </a:r>
            <a:endParaRPr lang="en-US" sz="3200" dirty="0" smtClean="0">
              <a:solidFill>
                <a:schemeClr val="bg1"/>
              </a:solidFill>
            </a:endParaRPr>
          </a:p>
          <a:p>
            <a:r>
              <a:rPr lang="en-US" sz="3200" dirty="0" smtClean="0">
                <a:solidFill>
                  <a:srgbClr val="FFFF00"/>
                </a:solidFill>
              </a:rPr>
              <a:t>he </a:t>
            </a:r>
            <a:r>
              <a:rPr lang="en-US" sz="3200" dirty="0">
                <a:solidFill>
                  <a:srgbClr val="FFFF00"/>
                </a:solidFill>
              </a:rPr>
              <a:t>will never see death</a:t>
            </a:r>
            <a:r>
              <a:rPr lang="en-US" sz="3200" dirty="0" smtClean="0">
                <a:solidFill>
                  <a:schemeClr val="bg1"/>
                </a:solidFill>
              </a:rPr>
              <a:t>.”</a:t>
            </a:r>
          </a:p>
          <a:p>
            <a:pPr algn="r"/>
            <a:r>
              <a:rPr lang="el-GR" sz="3200" dirty="0" smtClean="0">
                <a:solidFill>
                  <a:srgbClr val="FF0000"/>
                </a:solidFill>
              </a:rPr>
              <a:t>ἀμὴν ἀμὴν </a:t>
            </a:r>
            <a:r>
              <a:rPr lang="en-US" sz="3200" dirty="0" smtClean="0">
                <a:solidFill>
                  <a:srgbClr val="FF0000"/>
                </a:solidFill>
              </a:rPr>
              <a:t>= truly </a:t>
            </a:r>
            <a:r>
              <a:rPr lang="en-US" sz="3200" dirty="0" err="1" smtClean="0">
                <a:solidFill>
                  <a:srgbClr val="FF0000"/>
                </a:solidFill>
              </a:rPr>
              <a:t>truly</a:t>
            </a:r>
            <a:endParaRPr lang="en-US" sz="3200" dirty="0" smtClean="0">
              <a:solidFill>
                <a:srgbClr val="FF0000"/>
              </a:solidFill>
            </a:endParaRPr>
          </a:p>
          <a:p>
            <a:r>
              <a:rPr lang="en-US" sz="3200" dirty="0" smtClean="0">
                <a:solidFill>
                  <a:srgbClr val="FFFF00"/>
                </a:solidFill>
              </a:rPr>
              <a:t>always have spiritual life</a:t>
            </a:r>
          </a:p>
          <a:p>
            <a:r>
              <a:rPr lang="en-US" sz="3200" dirty="0" smtClean="0">
                <a:solidFill>
                  <a:srgbClr val="FFFF00"/>
                </a:solidFill>
              </a:rPr>
              <a:t>now and in eternity</a:t>
            </a:r>
            <a:endParaRPr lang="en-US" sz="3200" dirty="0" smtClean="0">
              <a:solidFill>
                <a:srgbClr val="FFFF00"/>
              </a:solidFill>
            </a:endParaRPr>
          </a:p>
          <a:p>
            <a:endParaRPr lang="en-US" sz="3200" dirty="0">
              <a:solidFill>
                <a:schemeClr val="bg1"/>
              </a:solidFill>
            </a:endParaRPr>
          </a:p>
        </p:txBody>
      </p:sp>
      <p:cxnSp>
        <p:nvCxnSpPr>
          <p:cNvPr id="3" name="Straight Arrow Connector 2"/>
          <p:cNvCxnSpPr/>
          <p:nvPr/>
        </p:nvCxnSpPr>
        <p:spPr>
          <a:xfrm>
            <a:off x="6079524" y="576649"/>
            <a:ext cx="0" cy="88144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376615" y="1528119"/>
            <a:ext cx="4120" cy="50662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705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John </a:t>
            </a:r>
            <a:r>
              <a:rPr lang="en-US" sz="3200" dirty="0" smtClean="0">
                <a:solidFill>
                  <a:schemeClr val="bg1"/>
                </a:solidFill>
              </a:rPr>
              <a:t>8.51:  “I </a:t>
            </a:r>
            <a:r>
              <a:rPr lang="en-US" sz="3200" dirty="0">
                <a:solidFill>
                  <a:schemeClr val="bg1"/>
                </a:solidFill>
              </a:rPr>
              <a:t>tell you the solemn truth, </a:t>
            </a:r>
            <a:endParaRPr lang="en-US" sz="3200" dirty="0" smtClean="0">
              <a:solidFill>
                <a:schemeClr val="bg1"/>
              </a:solidFill>
            </a:endParaRPr>
          </a:p>
          <a:p>
            <a:r>
              <a:rPr lang="en-US" sz="3200" dirty="0" smtClean="0">
                <a:solidFill>
                  <a:srgbClr val="FFFF00"/>
                </a:solidFill>
              </a:rPr>
              <a:t>if </a:t>
            </a:r>
            <a:r>
              <a:rPr lang="en-US" sz="3200" dirty="0">
                <a:solidFill>
                  <a:srgbClr val="FFFF00"/>
                </a:solidFill>
              </a:rPr>
              <a:t>anyone obeys my </a:t>
            </a:r>
            <a:r>
              <a:rPr lang="en-US" sz="3200" dirty="0" smtClean="0">
                <a:solidFill>
                  <a:srgbClr val="FFFF00"/>
                </a:solidFill>
              </a:rPr>
              <a:t>teaching</a:t>
            </a:r>
            <a:r>
              <a:rPr lang="en-US" sz="3200" dirty="0">
                <a:solidFill>
                  <a:schemeClr val="bg1"/>
                </a:solidFill>
              </a:rPr>
              <a:t>, </a:t>
            </a:r>
            <a:r>
              <a:rPr lang="en-US" sz="3200" dirty="0" smtClean="0">
                <a:solidFill>
                  <a:schemeClr val="bg1"/>
                </a:solidFill>
              </a:rPr>
              <a:t>he </a:t>
            </a:r>
            <a:r>
              <a:rPr lang="en-US" sz="3200" dirty="0">
                <a:solidFill>
                  <a:schemeClr val="bg1"/>
                </a:solidFill>
              </a:rPr>
              <a:t>will never see death</a:t>
            </a:r>
            <a:r>
              <a:rPr lang="en-US" sz="3200" dirty="0" smtClean="0">
                <a:solidFill>
                  <a:schemeClr val="bg1"/>
                </a:solidFill>
              </a:rPr>
              <a:t>.”</a:t>
            </a:r>
          </a:p>
          <a:p>
            <a:endParaRPr lang="en-US" sz="3200" dirty="0" smtClean="0">
              <a:solidFill>
                <a:schemeClr val="bg1"/>
              </a:solidFill>
            </a:endParaRPr>
          </a:p>
          <a:p>
            <a:r>
              <a:rPr lang="en-US" sz="3200" dirty="0">
                <a:solidFill>
                  <a:srgbClr val="FFFF00"/>
                </a:solidFill>
              </a:rPr>
              <a:t>“if anyone should </a:t>
            </a:r>
            <a:r>
              <a:rPr lang="en-US" sz="3200" dirty="0">
                <a:solidFill>
                  <a:srgbClr val="FF0000"/>
                </a:solidFill>
              </a:rPr>
              <a:t>keep</a:t>
            </a:r>
            <a:r>
              <a:rPr lang="en-US" sz="3200" dirty="0">
                <a:solidFill>
                  <a:srgbClr val="FFFF00"/>
                </a:solidFill>
              </a:rPr>
              <a:t> my word</a:t>
            </a:r>
            <a:r>
              <a:rPr lang="en-US" sz="3200" dirty="0" smtClean="0">
                <a:solidFill>
                  <a:srgbClr val="FFFF00"/>
                </a:solidFill>
              </a:rPr>
              <a:t>.”</a:t>
            </a:r>
          </a:p>
          <a:p>
            <a:endParaRPr lang="en-US" sz="3200" dirty="0">
              <a:solidFill>
                <a:srgbClr val="FFFF00"/>
              </a:solidFill>
            </a:endParaRPr>
          </a:p>
          <a:p>
            <a:pPr algn="ctr"/>
            <a:r>
              <a:rPr lang="el-GR" sz="3200" dirty="0">
                <a:solidFill>
                  <a:srgbClr val="FF0000"/>
                </a:solidFill>
              </a:rPr>
              <a:t>τηρέω </a:t>
            </a:r>
            <a:r>
              <a:rPr lang="en-US" sz="3200" dirty="0" smtClean="0">
                <a:solidFill>
                  <a:srgbClr val="FF0000"/>
                </a:solidFill>
              </a:rPr>
              <a:t>= I keep / I guard</a:t>
            </a:r>
          </a:p>
          <a:p>
            <a:endParaRPr lang="en-US" sz="3200" dirty="0">
              <a:solidFill>
                <a:srgbClr val="FFFF00"/>
              </a:solidFill>
            </a:endParaRPr>
          </a:p>
        </p:txBody>
      </p:sp>
      <p:cxnSp>
        <p:nvCxnSpPr>
          <p:cNvPr id="6" name="Straight Arrow Connector 5"/>
          <p:cNvCxnSpPr/>
          <p:nvPr/>
        </p:nvCxnSpPr>
        <p:spPr>
          <a:xfrm>
            <a:off x="2360139" y="1088716"/>
            <a:ext cx="4120" cy="506627"/>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3458112" y="1999653"/>
            <a:ext cx="4120" cy="506627"/>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21292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86528"/>
          </a:xfrm>
          <a:prstGeom prst="rect">
            <a:avLst/>
          </a:prstGeom>
          <a:noFill/>
        </p:spPr>
        <p:txBody>
          <a:bodyPr wrap="square" rtlCol="0">
            <a:spAutoFit/>
          </a:bodyPr>
          <a:lstStyle/>
          <a:p>
            <a:r>
              <a:rPr lang="en-US" sz="3200" dirty="0">
                <a:solidFill>
                  <a:schemeClr val="bg1"/>
                </a:solidFill>
              </a:rPr>
              <a:t>John 8.52-56:   Then the Judeans responded, “Now we know you're possessed by a demon! Both Abraham and the prophets died, and yet you say, ‘If anyone obeys my teaching, he will never </a:t>
            </a:r>
            <a:r>
              <a:rPr lang="en-US" sz="3200" dirty="0">
                <a:solidFill>
                  <a:srgbClr val="FF0000"/>
                </a:solidFill>
              </a:rPr>
              <a:t>experience</a:t>
            </a:r>
            <a:r>
              <a:rPr lang="en-US" sz="3200" dirty="0">
                <a:solidFill>
                  <a:schemeClr val="bg1"/>
                </a:solidFill>
              </a:rPr>
              <a:t> death.’  You aren't greater than our father Abraham who died, are you? And the prophets died too! Who do you claim to be?”  Jesus replied, "If I glorify myself, my glory is worthless. The one who glorifies me is my Father, about whom you people say, ‘He is our God.’  Yet you do not know him, but I know him. If I were to say that I do not know him, I would be a liar like you. But I do know him, and I obey his teaching.  </a:t>
            </a:r>
            <a:r>
              <a:rPr lang="en-US" sz="3200" dirty="0">
                <a:solidFill>
                  <a:srgbClr val="FFFF00"/>
                </a:solidFill>
              </a:rPr>
              <a:t>Your father Abraham was overjoyed to see my day, and he saw it and was glad</a:t>
            </a:r>
            <a:r>
              <a:rPr lang="en-US" sz="3200" dirty="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4014662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4031873"/>
          </a:xfrm>
          <a:prstGeom prst="rect">
            <a:avLst/>
          </a:prstGeom>
          <a:noFill/>
        </p:spPr>
        <p:txBody>
          <a:bodyPr wrap="square" rtlCol="0">
            <a:spAutoFit/>
          </a:bodyPr>
          <a:lstStyle/>
          <a:p>
            <a:r>
              <a:rPr lang="en-US" sz="3200" dirty="0">
                <a:solidFill>
                  <a:schemeClr val="bg1"/>
                </a:solidFill>
              </a:rPr>
              <a:t>John 8.31-32 NET:   Then Jesus said to those Judeans who had believed him, “If you </a:t>
            </a:r>
            <a:r>
              <a:rPr lang="en-US" sz="3200" dirty="0">
                <a:solidFill>
                  <a:srgbClr val="FFFF00"/>
                </a:solidFill>
              </a:rPr>
              <a:t>continue to follow my teaching</a:t>
            </a:r>
            <a:r>
              <a:rPr lang="en-US" sz="3200" dirty="0">
                <a:solidFill>
                  <a:schemeClr val="bg1"/>
                </a:solidFill>
              </a:rPr>
              <a:t>, you are really my disciples and you will know the truth, and the truth will set you free</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			</a:t>
            </a:r>
            <a:r>
              <a:rPr lang="en-US" sz="3200" dirty="0" smtClean="0">
                <a:solidFill>
                  <a:srgbClr val="FFFF00"/>
                </a:solidFill>
              </a:rPr>
              <a:t>“remain in my word”</a:t>
            </a:r>
          </a:p>
          <a:p>
            <a:endParaRPr lang="en-US" sz="3200" dirty="0">
              <a:solidFill>
                <a:srgbClr val="FFFF00"/>
              </a:solidFill>
            </a:endParaRPr>
          </a:p>
          <a:p>
            <a:pPr algn="ctr"/>
            <a:r>
              <a:rPr lang="en-US" sz="3200" dirty="0" smtClean="0">
                <a:solidFill>
                  <a:srgbClr val="FFFF00"/>
                </a:solidFill>
              </a:rPr>
              <a:t>true faith 		   true willingness to follow</a:t>
            </a:r>
            <a:endParaRPr lang="en-US" sz="3200" dirty="0">
              <a:solidFill>
                <a:srgbClr val="FFFF00"/>
              </a:solidFill>
            </a:endParaRPr>
          </a:p>
        </p:txBody>
      </p:sp>
      <p:cxnSp>
        <p:nvCxnSpPr>
          <p:cNvPr id="3" name="Straight Connector 2"/>
          <p:cNvCxnSpPr/>
          <p:nvPr/>
        </p:nvCxnSpPr>
        <p:spPr>
          <a:xfrm>
            <a:off x="8435546" y="1128584"/>
            <a:ext cx="0" cy="1565189"/>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466703" y="2685535"/>
            <a:ext cx="1960605"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1" name="Notched Right Arrow 10"/>
          <p:cNvSpPr/>
          <p:nvPr/>
        </p:nvSpPr>
        <p:spPr>
          <a:xfrm>
            <a:off x="2660822" y="3591697"/>
            <a:ext cx="1202724" cy="263611"/>
          </a:xfrm>
          <a:prstGeom prst="notched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97114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4031873"/>
          </a:xfrm>
          <a:prstGeom prst="rect">
            <a:avLst/>
          </a:prstGeom>
          <a:noFill/>
        </p:spPr>
        <p:txBody>
          <a:bodyPr wrap="square" rtlCol="0">
            <a:spAutoFit/>
          </a:bodyPr>
          <a:lstStyle/>
          <a:p>
            <a:r>
              <a:rPr lang="en-US" sz="3200" dirty="0">
                <a:solidFill>
                  <a:schemeClr val="bg1"/>
                </a:solidFill>
              </a:rPr>
              <a:t>John 8.57-59:  Then the Judeans replied, “You are not yet fifty years old! Have you seen Abraham?” Jesus said to them, “</a:t>
            </a:r>
            <a:r>
              <a:rPr lang="en-US" sz="3200" dirty="0">
                <a:solidFill>
                  <a:srgbClr val="FFFF00"/>
                </a:solidFill>
              </a:rPr>
              <a:t>I tell you the solemn truth, before Abraham came into existence, </a:t>
            </a:r>
            <a:r>
              <a:rPr lang="en-US" sz="3200" u="sng" dirty="0">
                <a:solidFill>
                  <a:srgbClr val="FFFF00"/>
                </a:solidFill>
              </a:rPr>
              <a:t>I am</a:t>
            </a:r>
            <a:r>
              <a:rPr lang="en-US" sz="3200" dirty="0">
                <a:solidFill>
                  <a:srgbClr val="FFFF00"/>
                </a:solidFill>
              </a:rPr>
              <a:t>!</a:t>
            </a:r>
            <a:r>
              <a:rPr lang="en-US" sz="3200" dirty="0">
                <a:solidFill>
                  <a:schemeClr val="bg1"/>
                </a:solidFill>
              </a:rPr>
              <a:t>”  </a:t>
            </a:r>
            <a:endParaRPr lang="en-US" sz="3200" dirty="0" smtClean="0">
              <a:solidFill>
                <a:schemeClr val="bg1"/>
              </a:solidFill>
            </a:endParaRPr>
          </a:p>
          <a:p>
            <a:r>
              <a:rPr lang="en-US" sz="3200" dirty="0" smtClean="0">
                <a:solidFill>
                  <a:schemeClr val="bg1"/>
                </a:solidFill>
              </a:rPr>
              <a:t>Then </a:t>
            </a:r>
            <a:r>
              <a:rPr lang="en-US" sz="3200" dirty="0">
                <a:solidFill>
                  <a:schemeClr val="bg1"/>
                </a:solidFill>
              </a:rPr>
              <a:t>they </a:t>
            </a:r>
            <a:r>
              <a:rPr lang="en-US" sz="3200" dirty="0" smtClean="0">
                <a:solidFill>
                  <a:schemeClr val="bg1"/>
                </a:solidFill>
              </a:rPr>
              <a:t>picked </a:t>
            </a:r>
            <a:r>
              <a:rPr lang="en-US" sz="3200" dirty="0">
                <a:solidFill>
                  <a:schemeClr val="bg1"/>
                </a:solidFill>
              </a:rPr>
              <a:t>up stones to </a:t>
            </a:r>
            <a:endParaRPr lang="en-US" sz="3200" dirty="0" smtClean="0">
              <a:solidFill>
                <a:schemeClr val="bg1"/>
              </a:solidFill>
            </a:endParaRPr>
          </a:p>
          <a:p>
            <a:r>
              <a:rPr lang="en-US" sz="3200" dirty="0" smtClean="0">
                <a:solidFill>
                  <a:schemeClr val="bg1"/>
                </a:solidFill>
              </a:rPr>
              <a:t>throw </a:t>
            </a:r>
            <a:r>
              <a:rPr lang="en-US" sz="3200" dirty="0">
                <a:solidFill>
                  <a:schemeClr val="bg1"/>
                </a:solidFill>
              </a:rPr>
              <a:t>at him, but Jesus hid </a:t>
            </a:r>
            <a:r>
              <a:rPr lang="en-US" sz="3200" dirty="0" smtClean="0">
                <a:solidFill>
                  <a:schemeClr val="bg1"/>
                </a:solidFill>
              </a:rPr>
              <a:t>			</a:t>
            </a:r>
            <a:r>
              <a:rPr lang="en-US" sz="3200" dirty="0" err="1" smtClean="0">
                <a:solidFill>
                  <a:srgbClr val="FFFF00"/>
                </a:solidFill>
              </a:rPr>
              <a:t>ἐγώ</a:t>
            </a:r>
            <a:r>
              <a:rPr lang="en-US" sz="3200" dirty="0" smtClean="0">
                <a:solidFill>
                  <a:srgbClr val="FFFF00"/>
                </a:solidFill>
              </a:rPr>
              <a:t> </a:t>
            </a:r>
            <a:r>
              <a:rPr lang="en-US" sz="3200" dirty="0" err="1">
                <a:solidFill>
                  <a:srgbClr val="FFFF00"/>
                </a:solidFill>
              </a:rPr>
              <a:t>εἰμι</a:t>
            </a:r>
            <a:r>
              <a:rPr lang="en-US" sz="3200" dirty="0">
                <a:solidFill>
                  <a:srgbClr val="FFFF00"/>
                </a:solidFill>
              </a:rPr>
              <a:t> </a:t>
            </a:r>
            <a:endParaRPr lang="en-US" sz="3200" dirty="0" smtClean="0">
              <a:solidFill>
                <a:srgbClr val="FFFF00"/>
              </a:solidFill>
            </a:endParaRPr>
          </a:p>
          <a:p>
            <a:r>
              <a:rPr lang="en-US" sz="3200" dirty="0" smtClean="0">
                <a:solidFill>
                  <a:schemeClr val="bg1"/>
                </a:solidFill>
              </a:rPr>
              <a:t>himself </a:t>
            </a:r>
            <a:r>
              <a:rPr lang="en-US" sz="3200" dirty="0">
                <a:solidFill>
                  <a:schemeClr val="bg1"/>
                </a:solidFill>
              </a:rPr>
              <a:t>and went out from </a:t>
            </a:r>
            <a:endParaRPr lang="en-US" sz="3200" dirty="0" smtClean="0">
              <a:solidFill>
                <a:schemeClr val="bg1"/>
              </a:solidFill>
            </a:endParaRPr>
          </a:p>
          <a:p>
            <a:r>
              <a:rPr lang="en-US" sz="3200" dirty="0" smtClean="0">
                <a:solidFill>
                  <a:schemeClr val="bg1"/>
                </a:solidFill>
              </a:rPr>
              <a:t>the </a:t>
            </a:r>
            <a:r>
              <a:rPr lang="en-US" sz="3200" dirty="0">
                <a:solidFill>
                  <a:schemeClr val="bg1"/>
                </a:solidFill>
              </a:rPr>
              <a:t>temple area.</a:t>
            </a:r>
            <a:endParaRPr lang="en-US" sz="3200" dirty="0">
              <a:solidFill>
                <a:schemeClr val="bg1"/>
              </a:solidFill>
            </a:endParaRPr>
          </a:p>
        </p:txBody>
      </p:sp>
      <p:cxnSp>
        <p:nvCxnSpPr>
          <p:cNvPr id="3" name="Straight Arrow Connector 2"/>
          <p:cNvCxnSpPr/>
          <p:nvPr/>
        </p:nvCxnSpPr>
        <p:spPr>
          <a:xfrm>
            <a:off x="5476009" y="1974273"/>
            <a:ext cx="904009" cy="57150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64576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494085"/>
          </a:xfrm>
          <a:prstGeom prst="rect">
            <a:avLst/>
          </a:prstGeom>
          <a:noFill/>
        </p:spPr>
        <p:txBody>
          <a:bodyPr wrap="square" rtlCol="0">
            <a:spAutoFit/>
          </a:bodyPr>
          <a:lstStyle/>
          <a:p>
            <a:r>
              <a:rPr lang="en-US" sz="3200" dirty="0" smtClean="0">
                <a:solidFill>
                  <a:schemeClr val="bg1"/>
                </a:solidFill>
              </a:rPr>
              <a:t>If you truly believe in Jesus as your savior,</a:t>
            </a:r>
          </a:p>
          <a:p>
            <a:r>
              <a:rPr lang="en-US" sz="3200" dirty="0" smtClean="0">
                <a:solidFill>
                  <a:schemeClr val="bg1"/>
                </a:solidFill>
              </a:rPr>
              <a:t>then you will seek to obey and follow him,</a:t>
            </a:r>
          </a:p>
          <a:p>
            <a:r>
              <a:rPr lang="en-US" sz="3200" dirty="0" smtClean="0">
                <a:solidFill>
                  <a:schemeClr val="bg1"/>
                </a:solidFill>
              </a:rPr>
              <a:t>so you will know the truth that will set you free.</a:t>
            </a:r>
          </a:p>
          <a:p>
            <a:endParaRPr lang="en-US" sz="3200" dirty="0">
              <a:solidFill>
                <a:schemeClr val="bg1"/>
              </a:solidFill>
            </a:endParaRPr>
          </a:p>
          <a:p>
            <a:endParaRPr lang="en-US" sz="3200" dirty="0" smtClean="0">
              <a:solidFill>
                <a:schemeClr val="bg1"/>
              </a:solidFill>
            </a:endParaRPr>
          </a:p>
          <a:p>
            <a:r>
              <a:rPr lang="en-US" sz="3200" dirty="0" smtClean="0">
                <a:solidFill>
                  <a:schemeClr val="bg1"/>
                </a:solidFill>
              </a:rPr>
              <a:t>							  go to Heaven</a:t>
            </a:r>
            <a:endParaRPr lang="en-US" sz="3200" dirty="0">
              <a:solidFill>
                <a:schemeClr val="bg1"/>
              </a:solidFill>
            </a:endParaRPr>
          </a:p>
          <a:p>
            <a:r>
              <a:rPr lang="en-US" sz="3200" dirty="0" smtClean="0">
                <a:solidFill>
                  <a:schemeClr val="bg1"/>
                </a:solidFill>
              </a:rPr>
              <a:t>Faith			never taste death	  </a:t>
            </a:r>
            <a:r>
              <a:rPr lang="en-US" sz="3200" dirty="0" smtClean="0">
                <a:solidFill>
                  <a:srgbClr val="FF0000"/>
                </a:solidFill>
              </a:rPr>
              <a:t>walk in light</a:t>
            </a:r>
          </a:p>
          <a:p>
            <a:endParaRPr lang="en-US" sz="3200" dirty="0" smtClean="0">
              <a:solidFill>
                <a:schemeClr val="bg1"/>
              </a:solidFill>
            </a:endParaRPr>
          </a:p>
          <a:p>
            <a:r>
              <a:rPr lang="en-US" sz="3200" dirty="0">
                <a:solidFill>
                  <a:schemeClr val="bg1"/>
                </a:solidFill>
              </a:rPr>
              <a:t>	</a:t>
            </a:r>
            <a:r>
              <a:rPr lang="en-US" sz="3200" dirty="0" smtClean="0">
                <a:solidFill>
                  <a:schemeClr val="bg1"/>
                </a:solidFill>
              </a:rPr>
              <a:t>	</a:t>
            </a:r>
            <a:r>
              <a:rPr lang="en-US" sz="3200" dirty="0" smtClean="0">
                <a:solidFill>
                  <a:schemeClr val="bg1"/>
                </a:solidFill>
              </a:rPr>
              <a:t>Obedience		</a:t>
            </a:r>
          </a:p>
          <a:p>
            <a:endParaRPr lang="en-US" sz="3200" dirty="0" smtClean="0">
              <a:solidFill>
                <a:schemeClr val="bg1"/>
              </a:solidFill>
            </a:endParaRPr>
          </a:p>
          <a:p>
            <a:r>
              <a:rPr lang="en-US" sz="3200" dirty="0">
                <a:solidFill>
                  <a:schemeClr val="bg1"/>
                </a:solidFill>
              </a:rPr>
              <a:t>	</a:t>
            </a:r>
            <a:r>
              <a:rPr lang="en-US" sz="3200" dirty="0" smtClean="0">
                <a:solidFill>
                  <a:schemeClr val="bg1"/>
                </a:solidFill>
              </a:rPr>
              <a:t>				</a:t>
            </a:r>
            <a:r>
              <a:rPr lang="en-US" sz="3200" dirty="0" smtClean="0">
                <a:solidFill>
                  <a:schemeClr val="bg1"/>
                </a:solidFill>
              </a:rPr>
              <a:t>Knowledge	</a:t>
            </a:r>
          </a:p>
          <a:p>
            <a:endParaRPr lang="en-US" sz="3200" dirty="0" smtClean="0">
              <a:solidFill>
                <a:schemeClr val="bg1"/>
              </a:solidFill>
            </a:endParaRPr>
          </a:p>
          <a:p>
            <a:r>
              <a:rPr lang="en-US" sz="3200" dirty="0">
                <a:solidFill>
                  <a:schemeClr val="bg1"/>
                </a:solidFill>
              </a:rPr>
              <a:t>	</a:t>
            </a:r>
            <a:r>
              <a:rPr lang="en-US" sz="3200" dirty="0" smtClean="0">
                <a:solidFill>
                  <a:schemeClr val="bg1"/>
                </a:solidFill>
              </a:rPr>
              <a:t>						</a:t>
            </a:r>
            <a:r>
              <a:rPr lang="en-US" sz="3200" dirty="0" smtClean="0">
                <a:solidFill>
                  <a:schemeClr val="bg1"/>
                </a:solidFill>
              </a:rPr>
              <a:t>	</a:t>
            </a:r>
            <a:r>
              <a:rPr lang="en-US" sz="3200" dirty="0" smtClean="0">
                <a:solidFill>
                  <a:srgbClr val="FF0000"/>
                </a:solidFill>
              </a:rPr>
              <a:t>Freedom</a:t>
            </a:r>
            <a:endParaRPr lang="en-US" sz="3200" dirty="0">
              <a:solidFill>
                <a:srgbClr val="FF0000"/>
              </a:solidFill>
            </a:endParaRPr>
          </a:p>
        </p:txBody>
      </p:sp>
      <p:cxnSp>
        <p:nvCxnSpPr>
          <p:cNvPr id="3" name="Straight Arrow Connector 2"/>
          <p:cNvCxnSpPr/>
          <p:nvPr/>
        </p:nvCxnSpPr>
        <p:spPr>
          <a:xfrm>
            <a:off x="976746" y="3439391"/>
            <a:ext cx="904009" cy="57150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3758046" y="4402282"/>
            <a:ext cx="904009" cy="57150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6501246" y="5368636"/>
            <a:ext cx="904009" cy="57150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976746" y="3205596"/>
            <a:ext cx="1631372" cy="41446"/>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773883" y="3247042"/>
            <a:ext cx="824344"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7789719" y="3460173"/>
            <a:ext cx="65808" cy="2479963"/>
          </a:xfrm>
          <a:prstGeom prst="straightConnector1">
            <a:avLst/>
          </a:prstGeom>
          <a:ln w="50800">
            <a:solidFill>
              <a:srgbClr val="FFFF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773883" y="2774373"/>
            <a:ext cx="727363" cy="451948"/>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984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John 8.31-32 NET:   Then Jesus said to those Judeans who had believed him, “If you </a:t>
            </a:r>
            <a:r>
              <a:rPr lang="en-US" sz="3200" dirty="0">
                <a:solidFill>
                  <a:srgbClr val="FFFF00"/>
                </a:solidFill>
              </a:rPr>
              <a:t>continue to follow my teaching</a:t>
            </a:r>
            <a:r>
              <a:rPr lang="en-US" sz="3200" dirty="0">
                <a:solidFill>
                  <a:schemeClr val="bg1"/>
                </a:solidFill>
              </a:rPr>
              <a:t>, you are really my disciples and you will know the truth, and the truth will set you free</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			</a:t>
            </a:r>
            <a:r>
              <a:rPr lang="en-US" sz="3200" dirty="0" smtClean="0">
                <a:solidFill>
                  <a:srgbClr val="FFFF00"/>
                </a:solidFill>
              </a:rPr>
              <a:t>“remain in my word”</a:t>
            </a:r>
          </a:p>
          <a:p>
            <a:endParaRPr lang="en-US" sz="3200" dirty="0">
              <a:solidFill>
                <a:srgbClr val="FFFF00"/>
              </a:solidFill>
            </a:endParaRPr>
          </a:p>
          <a:p>
            <a:pPr algn="ctr"/>
            <a:r>
              <a:rPr lang="en-US" sz="3200" dirty="0" smtClean="0">
                <a:solidFill>
                  <a:srgbClr val="FFFF00"/>
                </a:solidFill>
              </a:rPr>
              <a:t>true faith 		   true willingness to follow</a:t>
            </a:r>
          </a:p>
          <a:p>
            <a:pPr algn="ctr"/>
            <a:endParaRPr lang="en-US" sz="3200" dirty="0">
              <a:solidFill>
                <a:srgbClr val="FFFF00"/>
              </a:solidFill>
            </a:endParaRPr>
          </a:p>
          <a:p>
            <a:r>
              <a:rPr lang="en-US" sz="3200" dirty="0" smtClean="0">
                <a:solidFill>
                  <a:schemeClr val="bg1"/>
                </a:solidFill>
              </a:rPr>
              <a:t>true disciples </a:t>
            </a:r>
          </a:p>
          <a:p>
            <a:r>
              <a:rPr lang="en-US" sz="3200" dirty="0" smtClean="0">
                <a:solidFill>
                  <a:schemeClr val="bg1"/>
                </a:solidFill>
              </a:rPr>
              <a:t>follow Christ,</a:t>
            </a:r>
          </a:p>
          <a:p>
            <a:r>
              <a:rPr lang="en-US" sz="3200" dirty="0" smtClean="0">
                <a:solidFill>
                  <a:schemeClr val="bg1"/>
                </a:solidFill>
              </a:rPr>
              <a:t>thus will know the truth</a:t>
            </a:r>
          </a:p>
          <a:p>
            <a:r>
              <a:rPr lang="en-US" sz="3200" dirty="0" smtClean="0">
                <a:solidFill>
                  <a:schemeClr val="bg1"/>
                </a:solidFill>
              </a:rPr>
              <a:t>and the truth will lead to freedom</a:t>
            </a:r>
            <a:endParaRPr lang="en-US" sz="3200" dirty="0">
              <a:solidFill>
                <a:schemeClr val="bg1"/>
              </a:solidFill>
            </a:endParaRPr>
          </a:p>
        </p:txBody>
      </p:sp>
      <p:cxnSp>
        <p:nvCxnSpPr>
          <p:cNvPr id="3" name="Straight Connector 2"/>
          <p:cNvCxnSpPr/>
          <p:nvPr/>
        </p:nvCxnSpPr>
        <p:spPr>
          <a:xfrm>
            <a:off x="8435546" y="1128584"/>
            <a:ext cx="0" cy="1565189"/>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6466703" y="2685535"/>
            <a:ext cx="1960605"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1" name="Notched Right Arrow 10"/>
          <p:cNvSpPr/>
          <p:nvPr/>
        </p:nvSpPr>
        <p:spPr>
          <a:xfrm>
            <a:off x="2660822" y="3591697"/>
            <a:ext cx="1202724" cy="263611"/>
          </a:xfrm>
          <a:prstGeom prst="notchedRightArrow">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978876" y="4143632"/>
            <a:ext cx="5165124" cy="1077218"/>
          </a:xfrm>
          <a:prstGeom prst="rect">
            <a:avLst/>
          </a:prstGeom>
          <a:noFill/>
        </p:spPr>
        <p:txBody>
          <a:bodyPr wrap="square" rtlCol="0">
            <a:spAutoFit/>
          </a:bodyPr>
          <a:lstStyle/>
          <a:p>
            <a:r>
              <a:rPr lang="en-US" sz="3200" dirty="0" smtClean="0">
                <a:solidFill>
                  <a:srgbClr val="FF0000"/>
                </a:solidFill>
              </a:rPr>
              <a:t>gospel 		redemption</a:t>
            </a:r>
          </a:p>
          <a:p>
            <a:r>
              <a:rPr lang="en-US" sz="3200" dirty="0" smtClean="0">
                <a:solidFill>
                  <a:srgbClr val="FF0000"/>
                </a:solidFill>
              </a:rPr>
              <a:t>scripture		sanctification</a:t>
            </a:r>
            <a:endParaRPr lang="en-US" sz="3200" dirty="0">
              <a:solidFill>
                <a:srgbClr val="FF0000"/>
              </a:solidFill>
            </a:endParaRPr>
          </a:p>
        </p:txBody>
      </p:sp>
      <p:sp>
        <p:nvSpPr>
          <p:cNvPr id="7" name="Notched Right Arrow 6"/>
          <p:cNvSpPr/>
          <p:nvPr/>
        </p:nvSpPr>
        <p:spPr>
          <a:xfrm>
            <a:off x="5383428" y="4328983"/>
            <a:ext cx="1202724" cy="263611"/>
          </a:xfrm>
          <a:prstGeom prst="notch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Notched Right Arrow 8"/>
          <p:cNvSpPr/>
          <p:nvPr/>
        </p:nvSpPr>
        <p:spPr>
          <a:xfrm>
            <a:off x="5651158" y="4842947"/>
            <a:ext cx="1062680" cy="263611"/>
          </a:xfrm>
          <a:prstGeom prst="notch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3620530" y="4496824"/>
            <a:ext cx="358346" cy="99691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620530" y="4974754"/>
            <a:ext cx="358346" cy="518983"/>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8345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John 8.33-34:  “We are descendants of Abraham,” they replied, “and have never been anyone's slaves! How can you say, ‘You will become free’?”  Jesus answered them, “</a:t>
            </a:r>
            <a:r>
              <a:rPr lang="en-US" sz="3200" dirty="0">
                <a:solidFill>
                  <a:srgbClr val="FFFF00"/>
                </a:solidFill>
              </a:rPr>
              <a:t>I tell you the solemn </a:t>
            </a:r>
            <a:r>
              <a:rPr lang="en-US" sz="3200" dirty="0" smtClean="0">
                <a:solidFill>
                  <a:srgbClr val="FFFF00"/>
                </a:solidFill>
              </a:rPr>
              <a:t>truth</a:t>
            </a:r>
            <a:r>
              <a:rPr lang="en-US" sz="3200" dirty="0" smtClean="0">
                <a:solidFill>
                  <a:schemeClr val="bg1"/>
                </a:solidFill>
              </a:rPr>
              <a:t>, </a:t>
            </a:r>
            <a:r>
              <a:rPr lang="en-US" sz="3200" dirty="0">
                <a:solidFill>
                  <a:schemeClr val="bg1"/>
                </a:solidFill>
              </a:rPr>
              <a:t>everyone who practices sin is a slave of sin</a:t>
            </a:r>
            <a:r>
              <a:rPr lang="en-US" sz="3200" dirty="0" smtClean="0">
                <a:solidFill>
                  <a:schemeClr val="bg1"/>
                </a:solidFill>
              </a:rPr>
              <a:t>.”</a:t>
            </a:r>
          </a:p>
          <a:p>
            <a:endParaRPr lang="en-US" sz="3200" b="1" dirty="0">
              <a:solidFill>
                <a:schemeClr val="bg1"/>
              </a:solidFill>
            </a:endParaRPr>
          </a:p>
          <a:p>
            <a:r>
              <a:rPr lang="en-US" sz="3200" b="1" dirty="0" smtClean="0">
                <a:solidFill>
                  <a:schemeClr val="bg1"/>
                </a:solidFill>
              </a:rPr>
              <a:t>				</a:t>
            </a:r>
            <a:r>
              <a:rPr lang="el-GR" sz="3200" dirty="0" smtClean="0">
                <a:solidFill>
                  <a:srgbClr val="FFFF00"/>
                </a:solidFill>
              </a:rPr>
              <a:t>ἀμὴν ἀμὴν </a:t>
            </a:r>
            <a:r>
              <a:rPr lang="en-US" sz="3200" dirty="0" smtClean="0">
                <a:solidFill>
                  <a:srgbClr val="FFFF00"/>
                </a:solidFill>
              </a:rPr>
              <a:t>= truly truly</a:t>
            </a:r>
            <a:endParaRPr lang="en-US" sz="3200" dirty="0">
              <a:solidFill>
                <a:srgbClr val="FFFF00"/>
              </a:solidFill>
            </a:endParaRPr>
          </a:p>
        </p:txBody>
      </p:sp>
      <p:cxnSp>
        <p:nvCxnSpPr>
          <p:cNvPr id="3" name="Straight Connector 2"/>
          <p:cNvCxnSpPr/>
          <p:nvPr/>
        </p:nvCxnSpPr>
        <p:spPr>
          <a:xfrm>
            <a:off x="8452021" y="1786191"/>
            <a:ext cx="0" cy="1459518"/>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7661189" y="3229233"/>
            <a:ext cx="790833"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61189" y="1786191"/>
            <a:ext cx="790832"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3997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016758"/>
          </a:xfrm>
          <a:prstGeom prst="rect">
            <a:avLst/>
          </a:prstGeom>
          <a:noFill/>
        </p:spPr>
        <p:txBody>
          <a:bodyPr wrap="square" rtlCol="0">
            <a:spAutoFit/>
          </a:bodyPr>
          <a:lstStyle/>
          <a:p>
            <a:r>
              <a:rPr lang="en-US" sz="3200" dirty="0">
                <a:solidFill>
                  <a:schemeClr val="bg1"/>
                </a:solidFill>
              </a:rPr>
              <a:t>John 8.33-34:  “We are descendants of Abraham,” they replied, “and have never been anyone's slaves! How can you say, ‘You will become free’?”  Jesus answered them, “</a:t>
            </a:r>
            <a:r>
              <a:rPr lang="en-US" sz="3200" dirty="0">
                <a:solidFill>
                  <a:srgbClr val="FFFF00"/>
                </a:solidFill>
              </a:rPr>
              <a:t>I tell you the solemn </a:t>
            </a:r>
            <a:r>
              <a:rPr lang="en-US" sz="3200" dirty="0" smtClean="0">
                <a:solidFill>
                  <a:srgbClr val="FFFF00"/>
                </a:solidFill>
              </a:rPr>
              <a:t>truth</a:t>
            </a:r>
            <a:r>
              <a:rPr lang="en-US" sz="3200" dirty="0" smtClean="0">
                <a:solidFill>
                  <a:schemeClr val="bg1"/>
                </a:solidFill>
              </a:rPr>
              <a:t>, </a:t>
            </a:r>
            <a:r>
              <a:rPr lang="en-US" sz="3200" dirty="0">
                <a:solidFill>
                  <a:srgbClr val="FF0000"/>
                </a:solidFill>
              </a:rPr>
              <a:t>everyone who practices sin is a slave of sin</a:t>
            </a:r>
            <a:r>
              <a:rPr lang="en-US" sz="3200" dirty="0" smtClean="0">
                <a:solidFill>
                  <a:srgbClr val="FF0000"/>
                </a:solidFill>
              </a:rPr>
              <a:t>.</a:t>
            </a:r>
            <a:r>
              <a:rPr lang="en-US" sz="3200" dirty="0" smtClean="0">
                <a:solidFill>
                  <a:schemeClr val="bg1"/>
                </a:solidFill>
              </a:rPr>
              <a:t>”</a:t>
            </a:r>
          </a:p>
          <a:p>
            <a:endParaRPr lang="en-US" sz="3200" dirty="0">
              <a:solidFill>
                <a:schemeClr val="bg1"/>
              </a:solidFill>
            </a:endParaRPr>
          </a:p>
          <a:p>
            <a:r>
              <a:rPr lang="en-US" sz="3200" dirty="0" smtClean="0">
                <a:solidFill>
                  <a:schemeClr val="bg1"/>
                </a:solidFill>
              </a:rPr>
              <a:t>				</a:t>
            </a:r>
            <a:r>
              <a:rPr lang="el-GR" sz="3200" dirty="0" smtClean="0">
                <a:solidFill>
                  <a:srgbClr val="FFFF00"/>
                </a:solidFill>
              </a:rPr>
              <a:t>ἀμὴν ἀμὴν </a:t>
            </a:r>
            <a:r>
              <a:rPr lang="en-US" sz="3200" dirty="0" smtClean="0">
                <a:solidFill>
                  <a:srgbClr val="FFFF00"/>
                </a:solidFill>
              </a:rPr>
              <a:t>= truly </a:t>
            </a:r>
            <a:r>
              <a:rPr lang="en-US" sz="3200" dirty="0" err="1" smtClean="0">
                <a:solidFill>
                  <a:srgbClr val="FFFF00"/>
                </a:solidFill>
              </a:rPr>
              <a:t>truly</a:t>
            </a:r>
            <a:endParaRPr lang="en-US" sz="3200" dirty="0" smtClean="0">
              <a:solidFill>
                <a:srgbClr val="FFFF00"/>
              </a:solidFill>
            </a:endParaRPr>
          </a:p>
          <a:p>
            <a:endParaRPr lang="en-US" sz="3200" dirty="0">
              <a:solidFill>
                <a:srgbClr val="FFFF00"/>
              </a:solidFill>
            </a:endParaRPr>
          </a:p>
          <a:p>
            <a:r>
              <a:rPr lang="en-US" sz="3200" dirty="0" smtClean="0">
                <a:solidFill>
                  <a:srgbClr val="FF0000"/>
                </a:solidFill>
              </a:rPr>
              <a:t>practice of sin proves slavery to sin</a:t>
            </a:r>
          </a:p>
          <a:p>
            <a:r>
              <a:rPr lang="en-US" sz="3200" dirty="0" smtClean="0">
                <a:solidFill>
                  <a:srgbClr val="FF0000"/>
                </a:solidFill>
              </a:rPr>
              <a:t>	and further enslaves us to sin</a:t>
            </a:r>
            <a:endParaRPr lang="en-US" sz="3200" dirty="0">
              <a:solidFill>
                <a:srgbClr val="FF0000"/>
              </a:solidFill>
            </a:endParaRPr>
          </a:p>
        </p:txBody>
      </p:sp>
      <p:cxnSp>
        <p:nvCxnSpPr>
          <p:cNvPr id="3" name="Straight Connector 2"/>
          <p:cNvCxnSpPr/>
          <p:nvPr/>
        </p:nvCxnSpPr>
        <p:spPr>
          <a:xfrm>
            <a:off x="8452021" y="1786191"/>
            <a:ext cx="0" cy="1459518"/>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H="1">
            <a:off x="7661189" y="3229233"/>
            <a:ext cx="790833" cy="0"/>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661189" y="1786191"/>
            <a:ext cx="790832" cy="0"/>
          </a:xfrm>
          <a:prstGeom prst="line">
            <a:avLst/>
          </a:prstGeom>
          <a:ln w="508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1375719" y="2529016"/>
            <a:ext cx="0" cy="1252152"/>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90260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046988"/>
          </a:xfrm>
          <a:prstGeom prst="rect">
            <a:avLst/>
          </a:prstGeom>
          <a:noFill/>
        </p:spPr>
        <p:txBody>
          <a:bodyPr wrap="square" rtlCol="0">
            <a:spAutoFit/>
          </a:bodyPr>
          <a:lstStyle/>
          <a:p>
            <a:r>
              <a:rPr lang="en-US" sz="3200" dirty="0">
                <a:solidFill>
                  <a:schemeClr val="bg1"/>
                </a:solidFill>
              </a:rPr>
              <a:t>John 8.35-36:  </a:t>
            </a:r>
            <a:r>
              <a:rPr lang="en-US" sz="3200" dirty="0" smtClean="0">
                <a:solidFill>
                  <a:schemeClr val="bg1"/>
                </a:solidFill>
              </a:rPr>
              <a:t>“</a:t>
            </a:r>
            <a:r>
              <a:rPr lang="en-US" sz="3200" dirty="0">
                <a:solidFill>
                  <a:schemeClr val="bg1"/>
                </a:solidFill>
              </a:rPr>
              <a:t>The slave does not remain in the family forever, but the son remains forever. So </a:t>
            </a:r>
            <a:r>
              <a:rPr lang="en-US" sz="3200" dirty="0">
                <a:solidFill>
                  <a:srgbClr val="FFFF00"/>
                </a:solidFill>
              </a:rPr>
              <a:t>if the </a:t>
            </a:r>
            <a:r>
              <a:rPr lang="en-US" sz="3200" u="sng" dirty="0">
                <a:solidFill>
                  <a:srgbClr val="FFFF00"/>
                </a:solidFill>
              </a:rPr>
              <a:t>son</a:t>
            </a:r>
            <a:r>
              <a:rPr lang="en-US" sz="3200" dirty="0">
                <a:solidFill>
                  <a:srgbClr val="FFFF00"/>
                </a:solidFill>
              </a:rPr>
              <a:t> sets you free, </a:t>
            </a:r>
            <a:r>
              <a:rPr lang="en-US" sz="3200" dirty="0">
                <a:solidFill>
                  <a:schemeClr val="bg1"/>
                </a:solidFill>
              </a:rPr>
              <a:t>you will be really free</a:t>
            </a:r>
            <a:r>
              <a:rPr lang="en-US" sz="3200" dirty="0" smtClean="0">
                <a:solidFill>
                  <a:schemeClr val="bg1"/>
                </a:solidFill>
              </a:rPr>
              <a:t>.”</a:t>
            </a:r>
          </a:p>
          <a:p>
            <a:endParaRPr lang="en-US" sz="3200" dirty="0">
              <a:solidFill>
                <a:schemeClr val="bg1"/>
              </a:solidFill>
            </a:endParaRPr>
          </a:p>
          <a:p>
            <a:r>
              <a:rPr lang="en-US" sz="3200" dirty="0" smtClean="0">
                <a:solidFill>
                  <a:srgbClr val="FFFF00"/>
                </a:solidFill>
              </a:rPr>
              <a:t>Why is Jesus’ </a:t>
            </a:r>
          </a:p>
          <a:p>
            <a:r>
              <a:rPr lang="en-US" sz="3200" dirty="0" smtClean="0">
                <a:solidFill>
                  <a:srgbClr val="FFFF00"/>
                </a:solidFill>
              </a:rPr>
              <a:t>identity so important?</a:t>
            </a:r>
            <a:endParaRPr lang="en-US" sz="3200" dirty="0">
              <a:solidFill>
                <a:srgbClr val="FFFF00"/>
              </a:solidFill>
            </a:endParaRPr>
          </a:p>
        </p:txBody>
      </p:sp>
      <p:cxnSp>
        <p:nvCxnSpPr>
          <p:cNvPr id="8" name="Straight Arrow Connector 7"/>
          <p:cNvCxnSpPr/>
          <p:nvPr/>
        </p:nvCxnSpPr>
        <p:spPr>
          <a:xfrm>
            <a:off x="428368" y="1614616"/>
            <a:ext cx="0" cy="37070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503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509200"/>
          </a:xfrm>
          <a:prstGeom prst="rect">
            <a:avLst/>
          </a:prstGeom>
          <a:noFill/>
        </p:spPr>
        <p:txBody>
          <a:bodyPr wrap="square" rtlCol="0">
            <a:spAutoFit/>
          </a:bodyPr>
          <a:lstStyle/>
          <a:p>
            <a:r>
              <a:rPr lang="en-US" sz="3200" dirty="0">
                <a:solidFill>
                  <a:schemeClr val="bg1"/>
                </a:solidFill>
              </a:rPr>
              <a:t>John 8.35-36:  </a:t>
            </a:r>
            <a:r>
              <a:rPr lang="en-US" sz="3200" dirty="0" smtClean="0">
                <a:solidFill>
                  <a:schemeClr val="bg1"/>
                </a:solidFill>
              </a:rPr>
              <a:t>“</a:t>
            </a:r>
            <a:r>
              <a:rPr lang="en-US" sz="3200" dirty="0">
                <a:solidFill>
                  <a:schemeClr val="bg1"/>
                </a:solidFill>
              </a:rPr>
              <a:t>The slave does not remain in the family forever, but the son remains forever. So </a:t>
            </a:r>
            <a:r>
              <a:rPr lang="en-US" sz="3200" dirty="0">
                <a:solidFill>
                  <a:srgbClr val="FFFF00"/>
                </a:solidFill>
              </a:rPr>
              <a:t>if the </a:t>
            </a:r>
            <a:r>
              <a:rPr lang="en-US" sz="3200" u="sng" dirty="0">
                <a:solidFill>
                  <a:srgbClr val="FFFF00"/>
                </a:solidFill>
              </a:rPr>
              <a:t>son</a:t>
            </a:r>
            <a:r>
              <a:rPr lang="en-US" sz="3200" dirty="0">
                <a:solidFill>
                  <a:srgbClr val="FFFF00"/>
                </a:solidFill>
              </a:rPr>
              <a:t> sets you free, </a:t>
            </a:r>
            <a:r>
              <a:rPr lang="en-US" sz="3200" dirty="0">
                <a:solidFill>
                  <a:srgbClr val="FF0000"/>
                </a:solidFill>
              </a:rPr>
              <a:t>you will be really free</a:t>
            </a:r>
            <a:r>
              <a:rPr lang="en-US" sz="3200" dirty="0" smtClean="0">
                <a:solidFill>
                  <a:schemeClr val="bg1"/>
                </a:solidFill>
              </a:rPr>
              <a:t>.”</a:t>
            </a:r>
          </a:p>
          <a:p>
            <a:endParaRPr lang="en-US" sz="3200" dirty="0">
              <a:solidFill>
                <a:schemeClr val="bg1"/>
              </a:solidFill>
            </a:endParaRPr>
          </a:p>
          <a:p>
            <a:r>
              <a:rPr lang="en-US" sz="3200" dirty="0" smtClean="0">
                <a:solidFill>
                  <a:srgbClr val="FFFF00"/>
                </a:solidFill>
              </a:rPr>
              <a:t>Why is Jesus’ </a:t>
            </a:r>
          </a:p>
          <a:p>
            <a:r>
              <a:rPr lang="en-US" sz="3200" dirty="0" smtClean="0">
                <a:solidFill>
                  <a:srgbClr val="FFFF00"/>
                </a:solidFill>
              </a:rPr>
              <a:t>identity so important?</a:t>
            </a:r>
          </a:p>
          <a:p>
            <a:endParaRPr lang="en-US" sz="3200" dirty="0">
              <a:solidFill>
                <a:srgbClr val="FFFF00"/>
              </a:solidFill>
            </a:endParaRPr>
          </a:p>
          <a:p>
            <a:endParaRPr lang="en-US" sz="3200" dirty="0" smtClean="0">
              <a:solidFill>
                <a:srgbClr val="FFFF00"/>
              </a:solidFill>
            </a:endParaRPr>
          </a:p>
          <a:p>
            <a:r>
              <a:rPr lang="en-US" sz="3200" dirty="0" smtClean="0">
                <a:solidFill>
                  <a:srgbClr val="FF0000"/>
                </a:solidFill>
              </a:rPr>
              <a:t>				free to choose righteousness </a:t>
            </a:r>
          </a:p>
          <a:p>
            <a:r>
              <a:rPr lang="en-US" sz="3200" dirty="0" smtClean="0">
                <a:solidFill>
                  <a:srgbClr val="FF0000"/>
                </a:solidFill>
              </a:rPr>
              <a:t>				free to choose to follow Jesus</a:t>
            </a:r>
          </a:p>
          <a:p>
            <a:r>
              <a:rPr lang="en-US" sz="3200" dirty="0" smtClean="0">
                <a:solidFill>
                  <a:srgbClr val="FF0000"/>
                </a:solidFill>
              </a:rPr>
              <a:t>				free to choose the light</a:t>
            </a:r>
          </a:p>
        </p:txBody>
      </p:sp>
      <p:cxnSp>
        <p:nvCxnSpPr>
          <p:cNvPr id="8" name="Straight Arrow Connector 7"/>
          <p:cNvCxnSpPr/>
          <p:nvPr/>
        </p:nvCxnSpPr>
        <p:spPr>
          <a:xfrm>
            <a:off x="428368" y="1614616"/>
            <a:ext cx="0" cy="370704"/>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 name="Straight Arrow Connector 3"/>
          <p:cNvCxnSpPr/>
          <p:nvPr/>
        </p:nvCxnSpPr>
        <p:spPr>
          <a:xfrm>
            <a:off x="6297828" y="1614616"/>
            <a:ext cx="0" cy="2075935"/>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8608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5016758"/>
          </a:xfrm>
          <a:prstGeom prst="rect">
            <a:avLst/>
          </a:prstGeom>
          <a:noFill/>
        </p:spPr>
        <p:txBody>
          <a:bodyPr wrap="square" rtlCol="0">
            <a:spAutoFit/>
          </a:bodyPr>
          <a:lstStyle/>
          <a:p>
            <a:r>
              <a:rPr lang="en-US" sz="3200" dirty="0">
                <a:solidFill>
                  <a:schemeClr val="bg1"/>
                </a:solidFill>
              </a:rPr>
              <a:t>John 8.37-40: </a:t>
            </a:r>
            <a:r>
              <a:rPr lang="en-US" sz="3200" dirty="0" smtClean="0">
                <a:solidFill>
                  <a:schemeClr val="bg1"/>
                </a:solidFill>
              </a:rPr>
              <a:t>“</a:t>
            </a:r>
            <a:r>
              <a:rPr lang="en-US" sz="3200" dirty="0">
                <a:solidFill>
                  <a:schemeClr val="bg1"/>
                </a:solidFill>
              </a:rPr>
              <a:t>I know that you are Abraham's descendants. But you want to kill me, because my teaching makes no progress among you.  I am telling you the things I have seen while with the Father; as for you, practice the things you have heard from the Father!”  They answered him, “Abraham is our father!” Jesus replied, “If you are Abraham's children, you would be doing the deeds of Abraham.  But now you are trying to kill me, a man who has told you the truth I heard from God. Abraham did not do this!”</a:t>
            </a:r>
          </a:p>
        </p:txBody>
      </p:sp>
    </p:spTree>
    <p:extLst>
      <p:ext uri="{BB962C8B-B14F-4D97-AF65-F5344CB8AC3E}">
        <p14:creationId xmlns:p14="http://schemas.microsoft.com/office/powerpoint/2010/main" val="3073664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F0E2C"/>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3539430"/>
          </a:xfrm>
          <a:prstGeom prst="rect">
            <a:avLst/>
          </a:prstGeom>
          <a:noFill/>
        </p:spPr>
        <p:txBody>
          <a:bodyPr wrap="square" rtlCol="0">
            <a:spAutoFit/>
          </a:bodyPr>
          <a:lstStyle/>
          <a:p>
            <a:r>
              <a:rPr lang="en-US" sz="3200" dirty="0">
                <a:solidFill>
                  <a:schemeClr val="bg1"/>
                </a:solidFill>
              </a:rPr>
              <a:t>John </a:t>
            </a:r>
            <a:r>
              <a:rPr lang="en-US" sz="3200" dirty="0" smtClean="0">
                <a:solidFill>
                  <a:schemeClr val="bg1"/>
                </a:solidFill>
              </a:rPr>
              <a:t>8.37: “</a:t>
            </a:r>
            <a:r>
              <a:rPr lang="en-US" sz="3200" dirty="0">
                <a:solidFill>
                  <a:schemeClr val="bg1"/>
                </a:solidFill>
              </a:rPr>
              <a:t>I know that you are Abraham's descendants. But you want to kill me, because my teaching makes </a:t>
            </a:r>
            <a:r>
              <a:rPr lang="en-US" sz="3200" dirty="0">
                <a:solidFill>
                  <a:srgbClr val="FFFF00"/>
                </a:solidFill>
              </a:rPr>
              <a:t>no progress among you</a:t>
            </a:r>
            <a:r>
              <a:rPr lang="en-US" sz="3200" dirty="0" smtClean="0">
                <a:solidFill>
                  <a:schemeClr val="bg1"/>
                </a:solidFill>
              </a:rPr>
              <a:t>.”</a:t>
            </a:r>
          </a:p>
          <a:p>
            <a:endParaRPr lang="en-US" sz="3200" dirty="0">
              <a:solidFill>
                <a:schemeClr val="bg1"/>
              </a:solidFill>
            </a:endParaRPr>
          </a:p>
          <a:p>
            <a:endParaRPr lang="en-US" sz="3200" dirty="0" smtClean="0">
              <a:solidFill>
                <a:schemeClr val="bg1"/>
              </a:solidFill>
            </a:endParaRPr>
          </a:p>
          <a:p>
            <a:pPr algn="ctr"/>
            <a:r>
              <a:rPr lang="en-US" sz="3200" dirty="0" smtClean="0">
                <a:solidFill>
                  <a:srgbClr val="FFFF00"/>
                </a:solidFill>
              </a:rPr>
              <a:t>They respond favorably at first, </a:t>
            </a:r>
          </a:p>
          <a:p>
            <a:pPr algn="ctr"/>
            <a:r>
              <a:rPr lang="en-US" sz="3200" dirty="0" smtClean="0">
                <a:solidFill>
                  <a:srgbClr val="FFFF00"/>
                </a:solidFill>
              </a:rPr>
              <a:t>but Jesus’ teachings make no lasting impact on them.</a:t>
            </a:r>
            <a:endParaRPr lang="en-US" sz="3200" dirty="0">
              <a:solidFill>
                <a:srgbClr val="FFFF00"/>
              </a:solidFill>
            </a:endParaRPr>
          </a:p>
        </p:txBody>
      </p:sp>
      <p:cxnSp>
        <p:nvCxnSpPr>
          <p:cNvPr id="3" name="Straight Arrow Connector 2"/>
          <p:cNvCxnSpPr/>
          <p:nvPr/>
        </p:nvCxnSpPr>
        <p:spPr>
          <a:xfrm>
            <a:off x="4530811" y="1565189"/>
            <a:ext cx="0" cy="873211"/>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0701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95</TotalTime>
  <Words>1316</Words>
  <Application>Microsoft Office PowerPoint</Application>
  <PresentationFormat>On-screen Show (4:3)</PresentationFormat>
  <Paragraphs>105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12</cp:revision>
  <dcterms:created xsi:type="dcterms:W3CDTF">2014-08-05T15:30:24Z</dcterms:created>
  <dcterms:modified xsi:type="dcterms:W3CDTF">2014-08-05T18:27:25Z</dcterms:modified>
</cp:coreProperties>
</file>